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09" r:id="rId3"/>
    <p:sldId id="417" r:id="rId5"/>
    <p:sldId id="411" r:id="rId6"/>
    <p:sldId id="412" r:id="rId7"/>
    <p:sldId id="418" r:id="rId8"/>
    <p:sldId id="419" r:id="rId9"/>
    <p:sldId id="420" r:id="rId10"/>
    <p:sldId id="421" r:id="rId11"/>
    <p:sldId id="422" r:id="rId12"/>
    <p:sldId id="423" r:id="rId13"/>
    <p:sldId id="416" r:id="rId14"/>
    <p:sldId id="424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7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25040" y="2344420"/>
            <a:ext cx="8239760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sz="7000" b="1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商业计划书模板</a:t>
            </a:r>
            <a:endParaRPr lang="zh-CN" altLang="en-US" sz="7000" b="1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2765425" y="5333365"/>
            <a:ext cx="7158990" cy="32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本模板仅供参考，参赛者可根据项目的具体情况撰写项目计划书</a:t>
            </a:r>
            <a:endParaRPr sz="200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635" y="105410"/>
            <a:ext cx="353504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P9 </a:t>
            </a:r>
            <a:r>
              <a:rPr lang="zh-CN" altLang="en-US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正文</a:t>
            </a:r>
            <a:endParaRPr lang="zh-CN" altLang="en-US" sz="6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1270" y="2042795"/>
            <a:ext cx="12193270" cy="52197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240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七、发展规划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37640" y="2770505"/>
            <a:ext cx="9947910" cy="3453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200000"/>
              </a:lnSpc>
              <a:buClr>
                <a:srgbClr val="FFFFFF"/>
              </a:buClr>
              <a:buFont typeface="Calibri" panose="020F0502020204030204"/>
              <a:buNone/>
            </a:pPr>
            <a:r>
              <a:rPr lang="en-US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  </a:t>
            </a:r>
            <a:r>
              <a:rPr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未来三年发展规划</a:t>
            </a:r>
            <a:r>
              <a:rPr lang="zh-CN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或目标</a:t>
            </a:r>
            <a:r>
              <a:rPr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，例如：收入、规模</a:t>
            </a:r>
            <a:r>
              <a:rPr lang="zh-CN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、产品迭代计划等</a:t>
            </a:r>
            <a:endParaRPr sz="2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>
              <a:lnSpc>
                <a:spcPct val="200000"/>
              </a:lnSpc>
              <a:buClr>
                <a:srgbClr val="FFFFFF"/>
              </a:buClr>
              <a:buFont typeface="Calibri" panose="020F0502020204030204"/>
              <a:buNone/>
            </a:pPr>
            <a:r>
              <a:rPr lang="en-US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  </a:t>
            </a:r>
            <a:r>
              <a:rPr lang="zh-CN" altLang="en-US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完成发展</a:t>
            </a:r>
            <a:r>
              <a:rPr lang="zh-CN" altLang="en-US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规划的具体</a:t>
            </a:r>
            <a:r>
              <a:rPr lang="zh-CN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措施</a:t>
            </a:r>
            <a:endParaRPr lang="zh-CN" sz="2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>
              <a:lnSpc>
                <a:spcPct val="200000"/>
              </a:lnSpc>
              <a:buClr>
                <a:srgbClr val="FFFFFF"/>
              </a:buClr>
              <a:buFont typeface="Calibri" panose="020F0502020204030204"/>
              <a:buNone/>
            </a:pPr>
            <a:r>
              <a:rPr lang="en-US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en-US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  </a:t>
            </a:r>
            <a:r>
              <a:rPr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融资</a:t>
            </a:r>
            <a:r>
              <a:rPr lang="zh-CN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计划</a:t>
            </a:r>
            <a:r>
              <a:rPr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zh-CN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例</a:t>
            </a:r>
            <a:r>
              <a:rPr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</a:t>
            </a:r>
            <a:r>
              <a:rPr lang="zh-CN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股权</a:t>
            </a:r>
            <a:r>
              <a:rPr lang="zh-CN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融资</a:t>
            </a:r>
            <a:r>
              <a:rPr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、银行贷款等）</a:t>
            </a:r>
            <a:r>
              <a:rPr lang="zh-CN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，真实描述融资金额与用途</a:t>
            </a:r>
            <a:endParaRPr sz="2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200000"/>
              </a:lnSpc>
              <a:buClr>
                <a:srgbClr val="FFFFFF"/>
              </a:buClr>
              <a:buFont typeface="Calibri" panose="020F0502020204030204"/>
              <a:buNone/>
            </a:pPr>
            <a:r>
              <a:rPr lang="en-US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  </a:t>
            </a:r>
            <a:r>
              <a:rPr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如无融资</a:t>
            </a:r>
            <a:r>
              <a:rPr lang="zh-CN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计划</a:t>
            </a:r>
            <a:r>
              <a:rPr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，可罗列其他需求（例如</a:t>
            </a:r>
            <a:r>
              <a:rPr lang="zh-CN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市场拓展、资源整合等）</a:t>
            </a:r>
            <a:endParaRPr sz="2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>
              <a:lnSpc>
                <a:spcPct val="150000"/>
              </a:lnSpc>
              <a:buClr>
                <a:srgbClr val="FFFFFF"/>
              </a:buClr>
              <a:buFont typeface="Calibri" panose="020F0502020204030204"/>
              <a:buNone/>
            </a:pPr>
            <a:endParaRPr lang="zh-CN" altLang="en-US" sz="23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2773680" y="6224270"/>
            <a:ext cx="6645275" cy="32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温馨提示：发展规划可采用里程碑或图标递增方式展现</a:t>
            </a:r>
            <a:endParaRPr lang="zh-CN" altLang="en-US" sz="20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635" y="105410"/>
            <a:ext cx="376047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P10 </a:t>
            </a:r>
            <a:r>
              <a:rPr lang="zh-CN" altLang="en-US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结束</a:t>
            </a:r>
            <a:endParaRPr lang="zh-CN" altLang="en-US" sz="6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83055" y="2815590"/>
            <a:ext cx="902589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用一句话来表述项目的未来与愿景</a:t>
            </a:r>
            <a:endParaRPr lang="zh-CN" altLang="en-US" sz="4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4138295" y="5464175"/>
            <a:ext cx="4246880" cy="32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温馨提示：务必填写联系方式</a:t>
            </a:r>
            <a:endParaRPr lang="zh-CN" altLang="en-US" sz="20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635" y="105410"/>
            <a:ext cx="376047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6000" kern="1900" spc="500" dirty="0"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制作要点</a:t>
            </a:r>
            <a:endParaRPr lang="zh-CN" altLang="en-US" sz="6000" kern="1900" spc="500" dirty="0">
              <a:solidFill>
                <a:srgbClr val="FF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23695" y="2121535"/>
            <a:ext cx="3792220" cy="4246245"/>
          </a:xfrm>
          <a:prstGeom prst="rect">
            <a:avLst/>
          </a:prstGeom>
          <a:noFill/>
          <a:ln w="34925">
            <a:solidFill>
              <a:schemeClr val="bg1"/>
            </a:solidFill>
            <a:prstDash val="dash"/>
          </a:ln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清晰的结构</a:t>
            </a:r>
            <a:endParaRPr lang="zh-CN" altLang="en-US" sz="3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统一的风格</a:t>
            </a:r>
            <a:endParaRPr lang="zh-CN" altLang="en-US" sz="3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精炼的文字</a:t>
            </a:r>
            <a:endParaRPr lang="zh-CN" altLang="en-US" sz="3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突出关键点</a:t>
            </a:r>
            <a:endParaRPr lang="zh-CN" altLang="en-US" sz="3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形象的图表</a:t>
            </a:r>
            <a:endParaRPr lang="zh-CN" altLang="en-US" sz="3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图片的植入</a:t>
            </a:r>
            <a:endParaRPr lang="zh-CN" altLang="en-US" sz="3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87210" y="2468245"/>
            <a:ext cx="3792220" cy="3553460"/>
          </a:xfrm>
          <a:prstGeom prst="rect">
            <a:avLst/>
          </a:prstGeom>
          <a:noFill/>
          <a:ln w="34925">
            <a:solidFill>
              <a:schemeClr val="bg1"/>
            </a:solidFill>
            <a:prstDash val="dash"/>
          </a:ln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少用特效</a:t>
            </a:r>
            <a:endParaRPr lang="zh-CN" altLang="en-US" sz="3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少用视频</a:t>
            </a:r>
            <a:endParaRPr lang="zh-CN" altLang="en-US" sz="3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禁用配乐</a:t>
            </a:r>
            <a:endParaRPr lang="zh-CN" altLang="en-US" sz="3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000" kern="1900" spc="500" dirty="0"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幻灯片大小</a:t>
            </a:r>
            <a:endParaRPr lang="zh-CN" altLang="en-US" sz="3000" kern="1900" spc="500" dirty="0">
              <a:solidFill>
                <a:srgbClr val="FF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000" kern="1900" spc="500" dirty="0"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</a:t>
            </a:r>
            <a:r>
              <a:rPr lang="zh-CN" altLang="en-US" sz="3000" kern="1900" spc="500" dirty="0"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3000" kern="1900" spc="500" dirty="0"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</a:t>
            </a:r>
            <a:endParaRPr lang="zh-CN" altLang="en-US" sz="3000" kern="1900" spc="500" dirty="0">
              <a:solidFill>
                <a:srgbClr val="FF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 txBox="1"/>
          <p:nvPr/>
        </p:nvSpPr>
        <p:spPr>
          <a:xfrm>
            <a:off x="3429635" y="5992495"/>
            <a:ext cx="7158990" cy="32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温馨提示：填写公司全称</a:t>
            </a:r>
            <a:r>
              <a:rPr lang="en-US" altLang="zh-CN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+</a:t>
            </a:r>
            <a:r>
              <a:rPr lang="zh-CN" altLang="en-US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项目名称</a:t>
            </a:r>
            <a:r>
              <a:rPr lang="en-US" altLang="zh-CN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+</a:t>
            </a:r>
            <a:r>
              <a:rPr lang="zh-CN" altLang="en-US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落款日期</a:t>
            </a:r>
            <a:endParaRPr lang="zh-CN" altLang="en-US" sz="20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635" y="105410"/>
            <a:ext cx="353504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P1 </a:t>
            </a:r>
            <a:r>
              <a:rPr lang="zh-CN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封面</a:t>
            </a:r>
            <a:endParaRPr lang="zh-CN" sz="6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16505" y="2286000"/>
            <a:ext cx="7158990" cy="2531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案例：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XX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电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子商务有限</a:t>
            </a:r>
            <a:r>
              <a:rPr 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公司</a:t>
            </a:r>
            <a:endParaRPr lang="zh-CN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12700" algn="r">
              <a:lnSpc>
                <a:spcPct val="150000"/>
              </a:lnSpc>
              <a:spcBef>
                <a:spcPts val="100"/>
              </a:spcBef>
            </a:pPr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——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广西优选农产品销售平台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12700" algn="ctr">
              <a:lnSpc>
                <a:spcPct val="150000"/>
              </a:lnSpc>
              <a:spcBef>
                <a:spcPts val="100"/>
              </a:spcBef>
            </a:pPr>
            <a:r>
              <a:rPr 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2020.10</a:t>
            </a:r>
            <a:endParaRPr 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88770" y="2614295"/>
            <a:ext cx="495935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一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64740" y="2614295"/>
            <a:ext cx="3062605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en-US" sz="240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en-US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项目或公司简介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92265" y="2626995"/>
            <a:ext cx="495935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zh-CN" altLang="zh-CN" sz="2400" b="1">
                <a:solidFill>
                  <a:schemeClr val="bg1"/>
                </a:solidFill>
              </a:rPr>
              <a:t>二</a:t>
            </a:r>
            <a:endParaRPr lang="zh-CN" altLang="zh-CN" sz="2400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53630" y="2626995"/>
            <a:ext cx="3062605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en-US" sz="240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行业与市场</a:t>
            </a:r>
            <a:endParaRPr lang="zh-CN" altLang="en-US" sz="2400" b="1" dirty="0">
              <a:solidFill>
                <a:schemeClr val="bg1"/>
              </a:solidFill>
              <a:latin typeface="宋体" panose="02010600030101010101" pitchFamily="2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13535" y="3471545"/>
            <a:ext cx="495935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三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89505" y="3471545"/>
            <a:ext cx="3062605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en-US" sz="240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en-US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与技术</a:t>
            </a:r>
            <a:r>
              <a:rPr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介</a:t>
            </a:r>
            <a:r>
              <a:rPr 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绍</a:t>
            </a:r>
            <a:endParaRPr 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17030" y="3484245"/>
            <a:ext cx="495935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zh-CN" altLang="zh-CN" sz="2400" b="1">
                <a:solidFill>
                  <a:schemeClr val="bg1"/>
                </a:solidFill>
              </a:rPr>
              <a:t>四</a:t>
            </a:r>
            <a:endParaRPr lang="zh-CN" altLang="zh-CN" sz="2400" b="1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78395" y="3484245"/>
            <a:ext cx="3062605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en-US" sz="240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商业模式</a:t>
            </a:r>
            <a:r>
              <a:rPr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介</a:t>
            </a:r>
            <a:r>
              <a:rPr 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绍</a:t>
            </a:r>
            <a:endParaRPr 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98930" y="4391660"/>
            <a:ext cx="495935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五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374900" y="4391660"/>
            <a:ext cx="3062605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en-US" sz="240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en-US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项目运营情况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702425" y="4404360"/>
            <a:ext cx="495935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zh-CN" altLang="zh-CN" sz="2400" b="1">
                <a:solidFill>
                  <a:schemeClr val="bg1"/>
                </a:solidFill>
              </a:rPr>
              <a:t>六</a:t>
            </a:r>
            <a:endParaRPr lang="zh-CN" altLang="zh-CN" sz="24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463790" y="4404360"/>
            <a:ext cx="3062605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en-US" sz="240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团队成员介绍</a:t>
            </a:r>
            <a:endParaRPr lang="zh-CN" altLang="en-US" sz="2400" b="1" dirty="0">
              <a:solidFill>
                <a:schemeClr val="bg1"/>
              </a:solidFill>
              <a:latin typeface="宋体" panose="02010600030101010101" pitchFamily="2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84325" y="5326380"/>
            <a:ext cx="495935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七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360295" y="5326380"/>
            <a:ext cx="3062605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en-US" sz="240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en-US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发展规划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-635" y="105410"/>
            <a:ext cx="353504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P2 </a:t>
            </a:r>
            <a:r>
              <a:rPr lang="zh-CN" altLang="en-US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目录</a:t>
            </a:r>
            <a:endParaRPr lang="zh-CN" altLang="en-US" sz="6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635" y="105410"/>
            <a:ext cx="353504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P3 </a:t>
            </a:r>
            <a:r>
              <a:rPr lang="zh-CN" altLang="en-US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正文</a:t>
            </a:r>
            <a:endParaRPr lang="zh-CN" altLang="en-US" sz="6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1270" y="2042795"/>
            <a:ext cx="12193270" cy="52197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240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en-US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一</a:t>
            </a:r>
            <a:r>
              <a:rPr 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项目或公司简介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2606675" y="5857240"/>
            <a:ext cx="7656830" cy="32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温馨提示：项目如涉及业态较多的可搭配上下游或功能示意图</a:t>
            </a:r>
            <a:endParaRPr lang="zh-CN" altLang="en-US" sz="20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55595" y="2785745"/>
            <a:ext cx="7838440" cy="2161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065" marR="5080" indent="0">
              <a:lnSpc>
                <a:spcPct val="200000"/>
              </a:lnSpc>
              <a:spcBef>
                <a:spcPts val="100"/>
              </a:spcBef>
              <a:buFont typeface="Wingdings" panose="05000000000000000000"/>
              <a:buNone/>
              <a:tabLst>
                <a:tab pos="355600" algn="l"/>
              </a:tabLst>
            </a:pPr>
            <a:r>
              <a:rPr lang="en-US"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  </a:t>
            </a:r>
            <a:r>
              <a:rPr lang="zh-CN" altLang="en-US"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描述</a:t>
            </a:r>
            <a:r>
              <a:rPr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项目或公司的基本情况</a:t>
            </a:r>
            <a:r>
              <a:rPr lang="zh-CN"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或业务范围</a:t>
            </a:r>
            <a:endParaRPr lang="zh-CN" sz="23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2065" marR="5080" indent="0">
              <a:lnSpc>
                <a:spcPct val="200000"/>
              </a:lnSpc>
              <a:spcBef>
                <a:spcPts val="100"/>
              </a:spcBef>
              <a:buFont typeface="Wingdings" panose="05000000000000000000"/>
              <a:buNone/>
              <a:tabLst>
                <a:tab pos="355600" algn="l"/>
              </a:tabLst>
            </a:pPr>
            <a:r>
              <a:rPr lang="en-US" sz="2300" b="1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 </a:t>
            </a:r>
            <a:r>
              <a:rPr lang="zh-CN" altLang="en-US" sz="2300" b="1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简单介绍</a:t>
            </a:r>
            <a:r>
              <a:rPr sz="2300" b="1" spc="-5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“我是做什么的”</a:t>
            </a:r>
            <a:r>
              <a:rPr lang="zh-CN" sz="2300" b="1" spc="-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（减少创始人个人介绍内容）</a:t>
            </a:r>
            <a:endParaRPr sz="2300" b="1" spc="-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2065" marR="5080" indent="0">
              <a:lnSpc>
                <a:spcPct val="200000"/>
              </a:lnSpc>
              <a:spcBef>
                <a:spcPts val="100"/>
              </a:spcBef>
              <a:buFont typeface="Wingdings" panose="05000000000000000000"/>
              <a:buNone/>
              <a:tabLst>
                <a:tab pos="355600" algn="l"/>
              </a:tabLst>
            </a:pPr>
            <a:r>
              <a:rPr lang="en-US" altLang="zh-CN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  </a:t>
            </a:r>
            <a:r>
              <a:rPr lang="zh-CN" altLang="en-US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荣誉展示（可采用图片或提取关键词展示方式）</a:t>
            </a:r>
            <a:endParaRPr lang="zh-CN" altLang="en-US" sz="2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635" y="105410"/>
            <a:ext cx="353504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P4 </a:t>
            </a:r>
            <a:r>
              <a:rPr lang="zh-CN" altLang="en-US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正文</a:t>
            </a:r>
            <a:endParaRPr lang="zh-CN" altLang="en-US" sz="6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1270" y="2042795"/>
            <a:ext cx="12193270" cy="52197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240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二、行业与市场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2636520" y="6143625"/>
            <a:ext cx="7656830" cy="32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温馨提示：竞品分析可选取关键维度数据进行客观、真实的对比分析</a:t>
            </a:r>
            <a:endParaRPr lang="zh-CN" altLang="en-US" sz="20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64305" y="2924175"/>
            <a:ext cx="5801360" cy="2859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469900" indent="-457835">
              <a:lnSpc>
                <a:spcPct val="100000"/>
              </a:lnSpc>
              <a:spcBef>
                <a:spcPts val="100"/>
              </a:spcBef>
              <a:buFont typeface="Calibri" panose="020F0502020204030204"/>
              <a:buAutoNum type="arabicPeriod"/>
              <a:tabLst>
                <a:tab pos="469900" algn="l"/>
                <a:tab pos="469900" algn="l"/>
              </a:tabLst>
            </a:pPr>
            <a:r>
              <a:rPr lang="zh-CN"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行业背景或</a:t>
            </a:r>
            <a:r>
              <a:rPr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行业痛点</a:t>
            </a:r>
            <a:endParaRPr sz="2300" b="1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indent="0">
              <a:lnSpc>
                <a:spcPct val="100000"/>
              </a:lnSpc>
              <a:spcBef>
                <a:spcPts val="60"/>
              </a:spcBef>
              <a:buClr>
                <a:srgbClr val="FFFFFF"/>
              </a:buClr>
              <a:buFont typeface="Calibri" panose="020F0502020204030204"/>
              <a:buNone/>
            </a:pPr>
            <a:endParaRPr sz="2300" b="1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12065" indent="0">
              <a:lnSpc>
                <a:spcPct val="100000"/>
              </a:lnSpc>
              <a:buFont typeface="Calibri" panose="020F0502020204030204"/>
              <a:buNone/>
              <a:tabLst>
                <a:tab pos="469900" algn="l"/>
                <a:tab pos="469900" algn="l"/>
              </a:tabLst>
            </a:pPr>
            <a:r>
              <a:rPr lang="en-US"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2.  </a:t>
            </a:r>
            <a:r>
              <a:rPr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项目所处市场及发展趋势</a:t>
            </a:r>
            <a:endParaRPr sz="23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  <a:p>
            <a:pPr marL="469900" indent="-457835">
              <a:lnSpc>
                <a:spcPct val="100000"/>
              </a:lnSpc>
              <a:buFont typeface="Calibri" panose="020F0502020204030204"/>
              <a:buAutoNum type="arabicPeriod"/>
              <a:tabLst>
                <a:tab pos="469900" algn="l"/>
                <a:tab pos="469900" algn="l"/>
              </a:tabLst>
            </a:pPr>
            <a:endParaRPr sz="23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  <a:p>
            <a:pPr marL="12065" indent="0">
              <a:lnSpc>
                <a:spcPct val="100000"/>
              </a:lnSpc>
              <a:buFont typeface="Calibri" panose="020F0502020204030204"/>
              <a:buNone/>
              <a:tabLst>
                <a:tab pos="469900" algn="l"/>
                <a:tab pos="469900" algn="l"/>
              </a:tabLst>
            </a:pPr>
            <a:r>
              <a:rPr lang="en-US" altLang="zh-CN"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3.  </a:t>
            </a:r>
            <a:r>
              <a:rPr lang="zh-CN"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市场机会点和用户群体</a:t>
            </a:r>
            <a:endParaRPr sz="2300" b="1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Calibri" panose="020F0502020204030204"/>
              <a:buAutoNum type="arabicPeriod"/>
            </a:pPr>
            <a:endParaRPr sz="2300" b="1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12065" indent="0">
              <a:lnSpc>
                <a:spcPct val="100000"/>
              </a:lnSpc>
              <a:buFont typeface="Calibri" panose="020F0502020204030204"/>
              <a:buNone/>
              <a:tabLst>
                <a:tab pos="469900" algn="l"/>
                <a:tab pos="469900" algn="l"/>
              </a:tabLst>
            </a:pPr>
            <a:r>
              <a:rPr lang="en-US"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4.  </a:t>
            </a:r>
            <a:r>
              <a:rPr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竞品或竞争对手分析</a:t>
            </a:r>
            <a:endParaRPr sz="2300" b="1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FFFFFF"/>
              </a:buClr>
              <a:buFont typeface="Calibri" panose="020F0502020204030204"/>
              <a:buAutoNum type="arabicPeriod"/>
            </a:pPr>
            <a:endParaRPr lang="zh-CN" altLang="en-US" sz="2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635" y="105410"/>
            <a:ext cx="353504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P5 </a:t>
            </a:r>
            <a:r>
              <a:rPr lang="zh-CN" altLang="en-US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正文</a:t>
            </a:r>
            <a:endParaRPr lang="zh-CN" altLang="en-US" sz="6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1270" y="2042795"/>
            <a:ext cx="12193270" cy="52197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240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三、产品与技术介绍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2184400" y="6158865"/>
            <a:ext cx="8607425" cy="32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温馨提示：竞争壁垒主要说明核心的竞争优势，例如：专利、人才、资源等</a:t>
            </a:r>
            <a:endParaRPr lang="zh-CN" altLang="en-US" sz="20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00780" y="2929255"/>
            <a:ext cx="6857365" cy="28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469900" indent="-457835">
              <a:lnSpc>
                <a:spcPct val="200000"/>
              </a:lnSpc>
              <a:spcBef>
                <a:spcPts val="100"/>
              </a:spcBef>
              <a:buFont typeface="Calibri" panose="020F0502020204030204"/>
              <a:buAutoNum type="arabicPeriod"/>
              <a:tabLst>
                <a:tab pos="469900" algn="l"/>
                <a:tab pos="469900" algn="l"/>
              </a:tabLst>
            </a:pPr>
            <a:r>
              <a:rPr lang="zh-CN"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产品或解决方案介绍</a:t>
            </a:r>
            <a:endParaRPr lang="zh-CN" sz="23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2065" indent="0">
              <a:lnSpc>
                <a:spcPct val="200000"/>
              </a:lnSpc>
              <a:spcBef>
                <a:spcPts val="100"/>
              </a:spcBef>
              <a:buFont typeface="Calibri" panose="020F0502020204030204"/>
              <a:buNone/>
              <a:tabLst>
                <a:tab pos="469900" algn="l"/>
                <a:tab pos="469900" algn="l"/>
              </a:tabLst>
            </a:pPr>
            <a:r>
              <a:rPr lang="en-US" altLang="zh-CN"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  </a:t>
            </a:r>
            <a:r>
              <a:rPr lang="zh-CN"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竞争壁垒（</a:t>
            </a:r>
            <a:r>
              <a:rPr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是否已具备相关专利</a:t>
            </a:r>
            <a:r>
              <a:rPr lang="zh-CN"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zh-CN" sz="23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2065" indent="0">
              <a:lnSpc>
                <a:spcPct val="200000"/>
              </a:lnSpc>
              <a:spcBef>
                <a:spcPts val="100"/>
              </a:spcBef>
              <a:buFont typeface="Calibri" panose="020F0502020204030204"/>
              <a:buNone/>
              <a:tabLst>
                <a:tab pos="469900" algn="l"/>
                <a:tab pos="469900" algn="l"/>
              </a:tabLst>
            </a:pPr>
            <a:r>
              <a:rPr lang="en-US"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  </a:t>
            </a:r>
            <a:r>
              <a:rPr lang="zh-CN" altLang="en-US"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重点</a:t>
            </a:r>
            <a:r>
              <a:rPr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体现创新、独特以及可行性</a:t>
            </a:r>
            <a:endParaRPr sz="23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2065" indent="0">
              <a:lnSpc>
                <a:spcPct val="200000"/>
              </a:lnSpc>
              <a:spcBef>
                <a:spcPts val="100"/>
              </a:spcBef>
              <a:buFont typeface="Calibri" panose="020F0502020204030204"/>
              <a:buNone/>
              <a:tabLst>
                <a:tab pos="469900" algn="l"/>
                <a:tab pos="469900" algn="l"/>
              </a:tabLst>
            </a:pPr>
            <a:endParaRPr lang="zh-CN" altLang="zh-CN" sz="23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635" y="105410"/>
            <a:ext cx="353504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P6 </a:t>
            </a:r>
            <a:r>
              <a:rPr lang="zh-CN" altLang="en-US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正文</a:t>
            </a:r>
            <a:endParaRPr lang="zh-CN" altLang="en-US" sz="6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1270" y="2042795"/>
            <a:ext cx="12193270" cy="52197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240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四、商业模式介绍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984885" y="6038215"/>
            <a:ext cx="10220960" cy="32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温馨提示：商业模式主要说明项目可通过销售产品或输出技术、服务等方式实现创收的依据</a:t>
            </a:r>
            <a:endParaRPr lang="zh-CN" altLang="en-US" sz="20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3133725" y="3068955"/>
            <a:ext cx="8072120" cy="1790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Calibri" panose="020F0502020204030204"/>
              <a:buAutoNum type="arabicPeriod"/>
              <a:tabLst>
                <a:tab pos="469265" algn="l"/>
                <a:tab pos="469900" algn="l"/>
              </a:tabLst>
            </a:pPr>
            <a:r>
              <a:rPr sz="2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项目实现盈利的</a:t>
            </a:r>
            <a:r>
              <a:rPr lang="zh-CN" sz="2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方</a:t>
            </a:r>
            <a:r>
              <a:rPr sz="2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式</a:t>
            </a:r>
            <a:r>
              <a:rPr lang="zh-CN" sz="2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（例如：销售收入、平台服务费等）</a:t>
            </a:r>
            <a:endParaRPr sz="2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Calibri" panose="020F0502020204030204"/>
              <a:buAutoNum type="arabicPeriod"/>
            </a:pPr>
            <a:endParaRPr sz="2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469900" indent="-457200">
              <a:lnSpc>
                <a:spcPct val="100000"/>
              </a:lnSpc>
              <a:buFont typeface="Calibri" panose="020F0502020204030204"/>
              <a:buAutoNum type="arabicPeriod"/>
              <a:tabLst>
                <a:tab pos="469265" algn="l"/>
                <a:tab pos="469900" algn="l"/>
              </a:tabLst>
            </a:pPr>
            <a:r>
              <a:rPr sz="2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目标市场及</a:t>
            </a:r>
            <a:r>
              <a:rPr lang="zh-CN" sz="2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销售渠道</a:t>
            </a:r>
            <a:endParaRPr sz="2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FFFFFF"/>
              </a:buClr>
              <a:buFont typeface="Calibri" panose="020F0502020204030204"/>
              <a:buAutoNum type="arabicPeriod"/>
            </a:pPr>
            <a:endParaRPr sz="2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469900" indent="-457200">
              <a:lnSpc>
                <a:spcPct val="100000"/>
              </a:lnSpc>
              <a:buFont typeface="Calibri" panose="020F0502020204030204"/>
              <a:buAutoNum type="arabicPeriod"/>
              <a:tabLst>
                <a:tab pos="469265" algn="l"/>
                <a:tab pos="469900" algn="l"/>
              </a:tabLst>
            </a:pPr>
            <a:r>
              <a:rPr sz="2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核心资源和优势</a:t>
            </a:r>
            <a:endParaRPr sz="2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635" y="105410"/>
            <a:ext cx="353504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P7 </a:t>
            </a:r>
            <a:r>
              <a:rPr lang="zh-CN" altLang="en-US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正文</a:t>
            </a:r>
            <a:endParaRPr lang="zh-CN" altLang="en-US" sz="6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1270" y="2042795"/>
            <a:ext cx="12193270" cy="52197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240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五、项目运营情况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2238375" y="6158865"/>
            <a:ext cx="8607425" cy="32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温馨提示：如项目还未产生收盈，可填写已投入经费及明细</a:t>
            </a:r>
            <a:endParaRPr lang="en-US" altLang="zh-CN" sz="20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2130425" y="2813050"/>
            <a:ext cx="8715375" cy="2844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0">
              <a:lnSpc>
                <a:spcPct val="200000"/>
              </a:lnSpc>
              <a:buClr>
                <a:srgbClr val="FFFFFF"/>
              </a:buClr>
              <a:buFont typeface="Calibri" panose="020F0502020204030204"/>
              <a:buNone/>
            </a:pPr>
            <a:r>
              <a:rPr lang="en-US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 </a:t>
            </a:r>
            <a:r>
              <a:rPr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项目或产品已经积累的客户数量</a:t>
            </a:r>
            <a:endParaRPr sz="2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200000"/>
              </a:lnSpc>
              <a:buClr>
                <a:srgbClr val="FFFFFF"/>
              </a:buClr>
              <a:buFont typeface="Calibri" panose="020F0502020204030204"/>
              <a:buNone/>
            </a:pPr>
            <a:r>
              <a:rPr lang="en-US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  </a:t>
            </a:r>
            <a:r>
              <a:rPr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目前市场占有</a:t>
            </a:r>
            <a:r>
              <a:rPr lang="zh-CN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率</a:t>
            </a:r>
            <a:r>
              <a:rPr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情况</a:t>
            </a:r>
            <a:r>
              <a:rPr lang="zh-CN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分析</a:t>
            </a:r>
            <a:endParaRPr lang="zh-CN" sz="2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200000"/>
              </a:lnSpc>
              <a:buClr>
                <a:srgbClr val="FFFFFF"/>
              </a:buClr>
              <a:buFont typeface="Calibri" panose="020F0502020204030204"/>
              <a:buNone/>
            </a:pPr>
            <a:r>
              <a:rPr lang="en-US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  </a:t>
            </a:r>
            <a:r>
              <a:rPr lang="zh-CN" altLang="en-US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财务状况（</a:t>
            </a:r>
            <a:r>
              <a:rPr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包括：最近三年收入</a:t>
            </a:r>
            <a:r>
              <a:rPr lang="zh-CN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</a:t>
            </a:r>
            <a:r>
              <a:rPr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未来三年收入预测、利</a:t>
            </a:r>
            <a:r>
              <a:rPr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润及各收入来源占比、已投入经费</a:t>
            </a:r>
            <a:r>
              <a:rPr lang="zh-CN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及明细</a:t>
            </a:r>
            <a:r>
              <a:rPr lang="zh-CN" sz="2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sz="2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635" y="105410"/>
            <a:ext cx="353504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P8 </a:t>
            </a:r>
            <a:r>
              <a:rPr lang="zh-CN" altLang="en-US" sz="6000" kern="1900" spc="5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正文</a:t>
            </a:r>
            <a:endParaRPr lang="zh-CN" altLang="en-US" sz="6000" kern="1900" spc="5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1270" y="2042795"/>
            <a:ext cx="12193270" cy="52197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2400" dirty="0">
                <a:solidFill>
                  <a:srgbClr val="FFC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六、团队成员介绍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3014345" y="5992495"/>
            <a:ext cx="8607425" cy="32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温馨提示：优先展示核心管理团队成员曾取得的相关成就</a:t>
            </a:r>
            <a:endParaRPr lang="zh-CN" altLang="en-US" sz="20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66745" y="2955925"/>
            <a:ext cx="6734175" cy="1868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Calibri" panose="020F0502020204030204"/>
              <a:buAutoNum type="arabicPeriod"/>
              <a:tabLst>
                <a:tab pos="469265" algn="l"/>
                <a:tab pos="469900" algn="l"/>
              </a:tabLst>
            </a:pPr>
            <a:r>
              <a:rPr sz="2300" b="1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核</a:t>
            </a:r>
            <a:r>
              <a:rPr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心</a:t>
            </a:r>
            <a:r>
              <a:rPr sz="2300" b="1" spc="-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团队成员的相关教育、工作背景介绍</a:t>
            </a:r>
            <a:endParaRPr sz="2300" b="1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FFFFFF"/>
              </a:buClr>
              <a:buFont typeface="Calibri" panose="020F0502020204030204"/>
              <a:buAutoNum type="arabicPeriod"/>
            </a:pPr>
            <a:endParaRPr sz="2300" b="1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469900" indent="-457200">
              <a:lnSpc>
                <a:spcPct val="100000"/>
              </a:lnSpc>
              <a:buFont typeface="Calibri" panose="020F0502020204030204"/>
              <a:buAutoNum type="arabicPeriod"/>
              <a:tabLst>
                <a:tab pos="469265" algn="l"/>
                <a:tab pos="469900" algn="l"/>
              </a:tabLst>
            </a:pPr>
            <a:r>
              <a:rPr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团队</a:t>
            </a:r>
            <a:r>
              <a:rPr lang="zh-CN"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成员</a:t>
            </a:r>
            <a:r>
              <a:rPr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的架构及分工情况</a:t>
            </a:r>
            <a:endParaRPr sz="23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  <a:p>
            <a:pPr marL="469900" indent="-457200">
              <a:lnSpc>
                <a:spcPct val="100000"/>
              </a:lnSpc>
              <a:buFont typeface="Calibri" panose="020F0502020204030204"/>
              <a:buAutoNum type="arabicPeriod"/>
              <a:tabLst>
                <a:tab pos="469265" algn="l"/>
                <a:tab pos="469900" algn="l"/>
              </a:tabLst>
            </a:pPr>
            <a:endParaRPr lang="zh-CN" altLang="en-US" sz="23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69900" indent="-457200">
              <a:lnSpc>
                <a:spcPct val="100000"/>
              </a:lnSpc>
              <a:buFont typeface="Calibri" panose="020F0502020204030204"/>
              <a:buAutoNum type="arabicPeriod"/>
              <a:tabLst>
                <a:tab pos="469265" algn="l"/>
                <a:tab pos="469900" algn="l"/>
              </a:tabLst>
            </a:pPr>
            <a:r>
              <a:rPr sz="23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团队成员照片</a:t>
            </a:r>
            <a:endParaRPr sz="23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1014</Words>
  <Application>WPS 演示</Application>
  <PresentationFormat>宽屏</PresentationFormat>
  <Paragraphs>145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Wingdings</vt:lpstr>
      <vt:lpstr>Wingdings</vt:lpstr>
      <vt:lpstr>Calibri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颜MM---射手</cp:lastModifiedBy>
  <cp:revision>199</cp:revision>
  <dcterms:created xsi:type="dcterms:W3CDTF">2019-06-19T02:08:00Z</dcterms:created>
  <dcterms:modified xsi:type="dcterms:W3CDTF">2020-10-12T02:49:03Z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2052-11.1.0.10069</vt:lpwstr>
  </property>
</Properties>
</file>